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6374" autoAdjust="0"/>
  </p:normalViewPr>
  <p:slideViewPr>
    <p:cSldViewPr snapToGrid="0">
      <p:cViewPr varScale="1">
        <p:scale>
          <a:sx n="54" d="100"/>
          <a:sy n="54" d="100"/>
        </p:scale>
        <p:origin x="2822" y="8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a708fc36-3c1b-42ab-b5e9-2e1fa3c6605e" providerId="ADAL" clId="{34DEDE80-6EAD-4CA1-8529-9E2E9D7F1438}"/>
    <pc:docChg chg="modSld">
      <pc:chgData name="de-Jesus-Oliveira Victor-Adriel" userId="a708fc36-3c1b-42ab-b5e9-2e1fa3c6605e" providerId="ADAL" clId="{34DEDE80-6EAD-4CA1-8529-9E2E9D7F1438}" dt="2024-07-15T15:05:44.212" v="5" actId="729"/>
      <pc:docMkLst>
        <pc:docMk/>
      </pc:docMkLst>
      <pc:sldChg chg="modSp mod">
        <pc:chgData name="de-Jesus-Oliveira Victor-Adriel" userId="a708fc36-3c1b-42ab-b5e9-2e1fa3c6605e" providerId="ADAL" clId="{34DEDE80-6EAD-4CA1-8529-9E2E9D7F1438}" dt="2024-07-15T14:51:05.272" v="1" actId="20577"/>
        <pc:sldMkLst>
          <pc:docMk/>
          <pc:sldMk cId="1310685907" sldId="259"/>
        </pc:sldMkLst>
        <pc:spChg chg="mod">
          <ac:chgData name="de-Jesus-Oliveira Victor-Adriel" userId="a708fc36-3c1b-42ab-b5e9-2e1fa3c6605e" providerId="ADAL" clId="{34DEDE80-6EAD-4CA1-8529-9E2E9D7F1438}" dt="2024-07-15T14:51:05.272" v="1" actId="20577"/>
          <ac:spMkLst>
            <pc:docMk/>
            <pc:sldMk cId="1310685907" sldId="259"/>
            <ac:spMk id="37" creationId="{9CF2BCCD-E674-45F6-9A13-F4F2FF9C660B}"/>
          </ac:spMkLst>
        </pc:spChg>
      </pc:sldChg>
      <pc:sldChg chg="modSp mod">
        <pc:chgData name="de-Jesus-Oliveira Victor-Adriel" userId="a708fc36-3c1b-42ab-b5e9-2e1fa3c6605e" providerId="ADAL" clId="{34DEDE80-6EAD-4CA1-8529-9E2E9D7F1438}" dt="2024-07-15T14:51:13.830" v="3" actId="20577"/>
        <pc:sldMkLst>
          <pc:docMk/>
          <pc:sldMk cId="171183961" sldId="267"/>
        </pc:sldMkLst>
        <pc:spChg chg="mod">
          <ac:chgData name="de-Jesus-Oliveira Victor-Adriel" userId="a708fc36-3c1b-42ab-b5e9-2e1fa3c6605e" providerId="ADAL" clId="{34DEDE80-6EAD-4CA1-8529-9E2E9D7F1438}" dt="2024-07-15T14:51:13.830" v="3" actId="20577"/>
          <ac:spMkLst>
            <pc:docMk/>
            <pc:sldMk cId="171183961" sldId="267"/>
            <ac:spMk id="3" creationId="{7D4C175C-6EE5-31C1-53D5-E28932057905}"/>
          </ac:spMkLst>
        </pc:spChg>
      </pc:sldChg>
      <pc:sldChg chg="mod modShow">
        <pc:chgData name="de-Jesus-Oliveira Victor-Adriel" userId="a708fc36-3c1b-42ab-b5e9-2e1fa3c6605e" providerId="ADAL" clId="{34DEDE80-6EAD-4CA1-8529-9E2E9D7F1438}" dt="2024-07-15T15:05:44.212" v="5" actId="729"/>
        <pc:sldMkLst>
          <pc:docMk/>
          <pc:sldMk cId="339145208" sldId="269"/>
        </pc:sldMkLst>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15.07.2024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15.07.2024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15.07.2024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15.07.2024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Medidas</a:t>
            </a: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de </a:t>
            </a: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Tendência</a:t>
            </a: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Central</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outros</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items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pt-BR" sz="1000" dirty="0">
                <a:solidFill>
                  <a:srgbClr val="00B050"/>
                </a:solidFill>
                <a:latin typeface="Pangolin" panose="00000500000000000000" pitchFamily="2" charset="0"/>
              </a:rPr>
              <a:t># Instale-o apenas na primeira vez que usar a biblioteca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52880"/>
            <a:ext cx="2037565" cy="1323439"/>
          </a:xfrm>
          <a:prstGeom prst="rect">
            <a:avLst/>
          </a:prstGeom>
          <a:noFill/>
        </p:spPr>
        <p:txBody>
          <a:bodyPr wrap="square">
            <a:spAutoFit/>
          </a:bodyPr>
          <a:lstStyle/>
          <a:p>
            <a:pPr algn="ctr"/>
            <a:r>
              <a:rPr lang="pt-BR" sz="1000" dirty="0">
                <a:latin typeface="Pangolin" panose="00000500000000000000" pitchFamily="2" charset="0"/>
              </a:rPr>
              <a:t>Linguagens de programação, como </a:t>
            </a:r>
            <a:r>
              <a:rPr lang="pt-BR" sz="1000" dirty="0">
                <a:highlight>
                  <a:srgbClr val="C0C0C0"/>
                </a:highlight>
                <a:latin typeface="Pangolin" panose="00000500000000000000" pitchFamily="2" charset="0"/>
              </a:rPr>
              <a:t>R</a:t>
            </a:r>
            <a:r>
              <a:rPr lang="pt-BR" sz="1000" dirty="0">
                <a:latin typeface="Pangolin" panose="00000500000000000000" pitchFamily="2" charset="0"/>
              </a:rPr>
              <a:t>, te ajudam a calcular a tendência central de atributos em grandes conjuntos de dados. Com bibliotecas R, como o </a:t>
            </a:r>
            <a:r>
              <a:rPr lang="pt-BR" sz="1000" dirty="0">
                <a:highlight>
                  <a:srgbClr val="C0C0C0"/>
                </a:highlight>
                <a:latin typeface="Pangolin" panose="00000500000000000000" pitchFamily="2" charset="0"/>
              </a:rPr>
              <a:t>tidyverse</a:t>
            </a:r>
            <a:r>
              <a:rPr lang="pt-BR" sz="1000" dirty="0">
                <a:latin typeface="Pangolin" panose="00000500000000000000" pitchFamily="2" charset="0"/>
              </a:rPr>
              <a:t>, você pode visualizar rapidamente a distribuição de dados.
</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81525" y="511717"/>
            <a:ext cx="2058669" cy="1169551"/>
          </a:xfrm>
          <a:prstGeom prst="rect">
            <a:avLst/>
          </a:prstGeom>
          <a:noFill/>
        </p:spPr>
        <p:txBody>
          <a:bodyPr wrap="square">
            <a:spAutoFit/>
          </a:bodyPr>
          <a:lstStyle/>
          <a:p>
            <a:pPr algn="ctr"/>
            <a:r>
              <a:rPr lang="pt-BR" sz="1000" dirty="0">
                <a:latin typeface="Pangolin" panose="00000500000000000000" pitchFamily="2" charset="0"/>
              </a:rPr>
              <a:t>No tidyverse, você tem acesso a conjuntos de dados, como </a:t>
            </a:r>
            <a:r>
              <a:rPr lang="pt-BR" sz="1000" dirty="0">
                <a:highlight>
                  <a:srgbClr val="C0C0C0"/>
                </a:highlight>
                <a:latin typeface="Pangolin" panose="00000500000000000000" pitchFamily="2" charset="0"/>
              </a:rPr>
              <a:t>mpg</a:t>
            </a:r>
            <a:r>
              <a:rPr lang="pt-BR" sz="1000" dirty="0">
                <a:latin typeface="Pangolin" panose="00000500000000000000" pitchFamily="2" charset="0"/>
              </a:rPr>
              <a:t> com dados de economia de combustível. Ele inclui 11 atributos, como modelo do carro (model), ano de fabricação (year) e milhas rodoviárias por galão (hwy).</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algn="ctr"/>
            <a:r>
              <a:rPr lang="pt-BR" sz="1000" dirty="0">
                <a:latin typeface="Pangolin" panose="00000500000000000000" pitchFamily="2" charset="0"/>
              </a:rPr>
              <a:t>Você pode usar o </a:t>
            </a:r>
            <a:r>
              <a:rPr lang="pt-BR" sz="1000" dirty="0">
                <a:highlight>
                  <a:srgbClr val="C0C0C0"/>
                </a:highlight>
                <a:latin typeface="Pangolin" panose="00000500000000000000" pitchFamily="2" charset="0"/>
              </a:rPr>
              <a:t>ggplot</a:t>
            </a:r>
            <a:r>
              <a:rPr lang="pt-BR" sz="1000" dirty="0">
                <a:latin typeface="Pangolin" panose="00000500000000000000" pitchFamily="2" charset="0"/>
              </a:rPr>
              <a:t>, que está incluído no tidyverse, para visualizar a distribuição de dados de </a:t>
            </a:r>
            <a:br>
              <a:rPr lang="pt-BR" sz="1000" dirty="0">
                <a:latin typeface="Pangolin" panose="00000500000000000000" pitchFamily="2" charset="0"/>
              </a:rPr>
            </a:br>
            <a:r>
              <a:rPr lang="pt-BR" sz="1000" dirty="0">
                <a:latin typeface="Pangolin" panose="00000500000000000000" pitchFamily="2" charset="0"/>
              </a:rPr>
              <a:t>milhas rodoviárias por galão (hwy) usando um histograma, uma curva de densidade ou ambos.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pt-BR" sz="1000" dirty="0">
                <a:latin typeface="Pangolin" panose="00000500000000000000" pitchFamily="2" charset="0"/>
              </a:rPr>
              <a:t>R inclui funções nativas para calcular média e mediana. </a:t>
            </a:r>
            <a:br>
              <a:rPr lang="pt-BR" sz="1000" dirty="0">
                <a:latin typeface="Pangolin" panose="00000500000000000000" pitchFamily="2" charset="0"/>
              </a:rPr>
            </a:br>
            <a:r>
              <a:rPr lang="pt-BR" sz="1000" dirty="0">
                <a:latin typeface="Pangolin" panose="00000500000000000000" pitchFamily="2" charset="0"/>
              </a:rPr>
              <a:t>Para a moda, você pode criar sua própria função ou usar a </a:t>
            </a:r>
            <a:br>
              <a:rPr lang="de-DE" sz="1000" dirty="0">
                <a:latin typeface="Pangolin" panose="00000500000000000000" pitchFamily="2" charset="0"/>
              </a:rPr>
            </a:b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br>
              <a:rPr lang="de-DE" sz="1000" dirty="0">
                <a:latin typeface="Pangolin" panose="00000500000000000000" pitchFamily="2" charset="0"/>
              </a:rPr>
            </a:br>
            <a:r>
              <a:rPr lang="de-DE" sz="1000" dirty="0">
                <a:latin typeface="Pangolin" panose="00000500000000000000" pitchFamily="2" charset="0"/>
              </a:rPr>
              <a:t>da </a:t>
            </a:r>
            <a:r>
              <a:rPr lang="de-DE" sz="1000" dirty="0" err="1">
                <a:latin typeface="Pangolin" panose="00000500000000000000" pitchFamily="2" charset="0"/>
              </a:rPr>
              <a:t>biblioteca</a:t>
            </a:r>
            <a:r>
              <a:rPr lang="de-DE" sz="1000" dirty="0">
                <a:latin typeface="Pangolin" panose="00000500000000000000" pitchFamily="2" charset="0"/>
              </a:rPr>
              <a:t> </a:t>
            </a:r>
            <a:r>
              <a:rPr lang="de-DE" sz="1000" dirty="0" err="1">
                <a:latin typeface="Pangolin" panose="00000500000000000000" pitchFamily="2" charset="0"/>
              </a:rPr>
              <a:t>modeest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Fontes: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Medidas</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de </a:t>
            </a: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Tendência</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Central </a:t>
            </a:r>
            <a:r>
              <a:rPr kumimoji="0" lang="de-DE" sz="1100" b="0" i="0" u="none" strike="noStrike" kern="1200" cap="none" spc="0" normalizeH="0" baseline="0" noProof="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tx1"/>
                </a:solidFill>
                <a:latin typeface="Pangolin" panose="00000500000000000000" pitchFamily="2" charset="0"/>
              </a:rPr>
              <a:t>É um dia agitado no
escritório central...</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suspiro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553998"/>
          </a:xfrm>
          <a:prstGeom prst="rect">
            <a:avLst/>
          </a:prstGeom>
          <a:noFill/>
        </p:spPr>
        <p:txBody>
          <a:bodyPr wrap="square">
            <a:spAutoFit/>
          </a:bodyPr>
          <a:lstStyle/>
          <a:p>
            <a:pPr algn="ctr"/>
            <a:r>
              <a:rPr lang="pt-BR" sz="1000" dirty="0">
                <a:latin typeface="Pangolin" panose="00000500000000000000" pitchFamily="2" charset="0"/>
              </a:rPr>
              <a:t>Ei novato, você está pronto para a tua apresentação de hoje?
</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4" y="3666008"/>
            <a:ext cx="2051050" cy="707886"/>
          </a:xfrm>
          <a:prstGeom prst="rect">
            <a:avLst/>
          </a:prstGeom>
          <a:noFill/>
        </p:spPr>
        <p:txBody>
          <a:bodyPr wrap="square">
            <a:spAutoFit/>
          </a:bodyPr>
          <a:lstStyle/>
          <a:p>
            <a:pPr algn="ctr"/>
            <a:r>
              <a:rPr lang="pt-BR" sz="1000" dirty="0">
                <a:latin typeface="Pangolin" panose="00000500000000000000" pitchFamily="2" charset="0"/>
              </a:rPr>
              <a:t>Na verdade, não... Coletei muitos dados, mas só tenho alguns minutos para apresentar tudo!
</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60809"/>
            <a:ext cx="1034677" cy="861774"/>
          </a:xfrm>
          <a:prstGeom prst="rect">
            <a:avLst/>
          </a:prstGeom>
          <a:noFill/>
        </p:spPr>
        <p:txBody>
          <a:bodyPr wrap="square">
            <a:spAutoFit/>
          </a:bodyPr>
          <a:lstStyle/>
          <a:p>
            <a:pPr algn="ctr"/>
            <a:r>
              <a:rPr lang="pt-BR" sz="1000" dirty="0">
                <a:latin typeface="Pangolin" panose="00000500000000000000" pitchFamily="2" charset="0"/>
              </a:rPr>
              <a:t>Por que você não mostra apenas os aspectos mais interessantes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707886"/>
          </a:xfrm>
          <a:prstGeom prst="rect">
            <a:avLst/>
          </a:prstGeom>
          <a:noFill/>
        </p:spPr>
        <p:txBody>
          <a:bodyPr wrap="square">
            <a:spAutoFit/>
          </a:bodyPr>
          <a:lstStyle/>
          <a:p>
            <a:pPr algn="ctr"/>
            <a:r>
              <a:rPr lang="pt-BR" sz="1000" dirty="0">
                <a:latin typeface="Pangolin" panose="00000500000000000000" pitchFamily="2" charset="0"/>
              </a:rPr>
              <a:t>Mas há tantos aspectos interessantes! Não consigo apresentar tudo.
</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328455" y="6879066"/>
            <a:ext cx="1543612" cy="1015663"/>
          </a:xfrm>
          <a:prstGeom prst="rect">
            <a:avLst/>
          </a:prstGeom>
          <a:noFill/>
        </p:spPr>
        <p:txBody>
          <a:bodyPr wrap="square">
            <a:spAutoFit/>
          </a:bodyPr>
          <a:lstStyle/>
          <a:p>
            <a:pPr algn="ctr"/>
            <a:r>
              <a:rPr lang="pt-BR" sz="1000" dirty="0">
                <a:latin typeface="Pangolin" panose="00000500000000000000" pitchFamily="2" charset="0"/>
              </a:rPr>
              <a:t>Que tal começar com a </a:t>
            </a:r>
            <a:br>
              <a:rPr lang="pt-BR" sz="1000" dirty="0">
                <a:latin typeface="Pangolin" panose="00000500000000000000" pitchFamily="2" charset="0"/>
              </a:rPr>
            </a:br>
            <a:r>
              <a:rPr lang="pt-BR" sz="1000" dirty="0">
                <a:highlight>
                  <a:srgbClr val="C0C0C0"/>
                </a:highlight>
                <a:latin typeface="Pangolin" panose="00000500000000000000" pitchFamily="2" charset="0"/>
              </a:rPr>
              <a:t>TENDÊNCIA CENTRAL</a:t>
            </a:r>
            <a:r>
              <a:rPr lang="pt-BR" sz="1000" dirty="0">
                <a:latin typeface="Pangolin" panose="00000500000000000000" pitchFamily="2" charset="0"/>
              </a:rPr>
              <a:t>? </a:t>
            </a:r>
            <a:br>
              <a:rPr lang="pt-BR" sz="1000" dirty="0">
                <a:latin typeface="Pangolin" panose="00000500000000000000" pitchFamily="2" charset="0"/>
              </a:rPr>
            </a:br>
            <a:r>
              <a:rPr lang="pt-BR" sz="1000" dirty="0">
                <a:latin typeface="Pangolin" panose="00000500000000000000" pitchFamily="2" charset="0"/>
              </a:rPr>
              <a:t>É uma boa maneira de obter uma visão geral dos dados coletados.
</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862775"/>
            <a:ext cx="926478" cy="553998"/>
          </a:xfrm>
          <a:prstGeom prst="rect">
            <a:avLst/>
          </a:prstGeom>
          <a:noFill/>
        </p:spPr>
        <p:txBody>
          <a:bodyPr wrap="square">
            <a:spAutoFit/>
          </a:bodyPr>
          <a:lstStyle/>
          <a:p>
            <a:pPr algn="ctr"/>
            <a:r>
              <a:rPr lang="pt-BR" sz="1000" dirty="0">
                <a:latin typeface="Pangolin" panose="00000500000000000000" pitchFamily="2" charset="0"/>
              </a:rPr>
              <a:t>Êta</a:t>
            </a:r>
            <a:r>
              <a:rPr lang="de-DE" sz="1000" dirty="0">
                <a:latin typeface="Pangolin" panose="00000500000000000000" pitchFamily="2" charset="0"/>
              </a:rPr>
              <a:t>... Como se </a:t>
            </a:r>
            <a:r>
              <a:rPr lang="de-DE" sz="1000" dirty="0" err="1">
                <a:latin typeface="Pangolin" panose="00000500000000000000" pitchFamily="2" charset="0"/>
              </a:rPr>
              <a:t>faz</a:t>
            </a:r>
            <a:r>
              <a:rPr lang="de-DE" sz="1000" dirty="0">
                <a:latin typeface="Pangolin" panose="00000500000000000000" pitchFamily="2" charset="0"/>
              </a:rPr>
              <a:t> </a:t>
            </a:r>
            <a:r>
              <a:rPr lang="de-DE" sz="1000" dirty="0" err="1">
                <a:latin typeface="Pangolin" panose="00000500000000000000" pitchFamily="2" charset="0"/>
              </a:rPr>
              <a:t>isso</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Olá</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voc</a:t>
            </a:r>
            <a:r>
              <a:rPr lang="pt-BR" sz="1000" dirty="0">
                <a:latin typeface="Pangolin" panose="00000500000000000000" pitchFamily="2" charset="0"/>
              </a:rPr>
              <a:t>ê</a:t>
            </a:r>
            <a:r>
              <a:rPr lang="de-DE" sz="1000" dirty="0">
                <a:solidFill>
                  <a:schemeClr val="tx1"/>
                </a:solidFill>
                <a:latin typeface="Pangolin" panose="00000500000000000000" pitchFamily="2" charset="0"/>
              </a:rPr>
              <a:t>s </a:t>
            </a:r>
            <a:r>
              <a:rPr lang="de-DE" sz="1000" dirty="0" err="1">
                <a:solidFill>
                  <a:schemeClr val="tx1"/>
                </a:solidFill>
                <a:latin typeface="Pangolin" panose="00000500000000000000" pitchFamily="2" charset="0"/>
              </a:rPr>
              <a:t>aceitam</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err="1">
                <a:solidFill>
                  <a:schemeClr val="tx1"/>
                </a:solidFill>
                <a:latin typeface="Pangolin" panose="00000500000000000000" pitchFamily="2" charset="0"/>
              </a:rPr>
              <a:t>uma</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ma</a:t>
            </a:r>
            <a:r>
              <a:rPr lang="pt-PT" sz="1000" dirty="0">
                <a:latin typeface="Pangolin" panose="00000500000000000000" pitchFamily="2" charset="0"/>
              </a:rPr>
              <a:t>çã</a:t>
            </a:r>
            <a:r>
              <a:rPr lang="de-DE" sz="1000" dirty="0">
                <a:latin typeface="Pangolin" panose="00000500000000000000" pitchFamily="2" charset="0"/>
              </a:rPr>
              <a:t>?</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pt-BR" sz="1000" dirty="0">
                <a:latin typeface="Pangolin" panose="00000500000000000000" pitchFamily="2" charset="0"/>
              </a:rPr>
              <a:t>Ah, vão servir de exemplo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99173" y="6789030"/>
            <a:ext cx="2026306" cy="861774"/>
          </a:xfrm>
          <a:prstGeom prst="rect">
            <a:avLst/>
          </a:prstGeom>
          <a:noFill/>
        </p:spPr>
        <p:txBody>
          <a:bodyPr wrap="square">
            <a:spAutoFit/>
          </a:bodyPr>
          <a:lstStyle/>
          <a:p>
            <a:pPr algn="ctr"/>
            <a:r>
              <a:rPr lang="pt-BR" sz="1000" dirty="0">
                <a:latin typeface="Pangolin" panose="00000500000000000000" pitchFamily="2" charset="0"/>
              </a:rPr>
              <a:t>Ok, vê essas maçãs? Quando medimos o peso delas, o peso é a nossa variável, e temos
     valores diferentes.
</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87433" y="1523406"/>
            <a:ext cx="1067062" cy="461665"/>
          </a:xfrm>
          <a:prstGeom prst="rect">
            <a:avLst/>
          </a:prstGeom>
          <a:noFill/>
        </p:spPr>
        <p:txBody>
          <a:bodyPr wrap="square" rtlCol="0">
            <a:spAutoFit/>
          </a:bodyPr>
          <a:lstStyle/>
          <a:p>
            <a:pPr algn="ctr"/>
            <a:r>
              <a:rPr lang="de-DE" sz="1200" dirty="0">
                <a:latin typeface="KG Always A Good Time" panose="02000505000000020003" pitchFamily="2" charset="0"/>
                <a:ea typeface="Always In My Heart" panose="02000603000000000000" pitchFamily="2" charset="0"/>
              </a:rPr>
              <a:t>Peso das </a:t>
            </a:r>
            <a:r>
              <a:rPr lang="pt-BR" sz="1200" dirty="0">
                <a:latin typeface="KG Always A Good Time" panose="02000505000000020003" pitchFamily="2" charset="0"/>
                <a:ea typeface="Always In My Heart" panose="02000603000000000000" pitchFamily="2" charset="0"/>
              </a:rPr>
              <a:t>maçãs</a:t>
            </a: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algn="ctr"/>
            <a:r>
              <a:rPr lang="pt-BR" sz="1000" dirty="0">
                <a:latin typeface="Pangolin" panose="00000500000000000000" pitchFamily="2" charset="0"/>
              </a:rPr>
              <a:t>A melhor maneira de descrever uma variável é relatar os valores e a frequência em que eles aparecem. Isso é chamado de </a:t>
            </a:r>
            <a:r>
              <a:rPr lang="pt-BR" sz="1000" dirty="0">
                <a:highlight>
                  <a:srgbClr val="C0C0C0"/>
                </a:highlight>
                <a:latin typeface="Pangolin" panose="00000500000000000000" pitchFamily="2" charset="0"/>
              </a:rPr>
              <a:t>DISTRIBUIÇÃO</a:t>
            </a:r>
            <a:r>
              <a:rPr lang="pt-BR" sz="1000" dirty="0">
                <a:latin typeface="Pangolin" panose="00000500000000000000" pitchFamily="2" charset="0"/>
              </a:rPr>
              <a:t> da variável.
</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68914"/>
            <a:ext cx="1780092" cy="1015663"/>
          </a:xfrm>
          <a:prstGeom prst="rect">
            <a:avLst/>
          </a:prstGeom>
          <a:noFill/>
        </p:spPr>
        <p:txBody>
          <a:bodyPr wrap="square">
            <a:spAutoFit/>
          </a:bodyPr>
          <a:lstStyle/>
          <a:p>
            <a:pPr algn="ctr"/>
            <a:r>
              <a:rPr lang="pt-BR" sz="1000" dirty="0">
                <a:latin typeface="Pangolin" panose="00000500000000000000" pitchFamily="2" charset="0"/>
              </a:rPr>
              <a:t>Se visualizarmos o peso das nossas maçãs, a distribuição seria assim, já que todas as maçãs desta cesta pesam aproximadamente o mesmo.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553998"/>
          </a:xfrm>
          <a:prstGeom prst="rect">
            <a:avLst/>
          </a:prstGeom>
          <a:noFill/>
        </p:spPr>
        <p:txBody>
          <a:bodyPr wrap="square">
            <a:spAutoFit/>
          </a:bodyPr>
          <a:lstStyle/>
          <a:p>
            <a:pPr algn="ctr"/>
            <a:r>
              <a:rPr lang="pt-BR" sz="1000" dirty="0">
                <a:latin typeface="Pangolin" panose="00000500000000000000" pitchFamily="2" charset="0"/>
              </a:rPr>
              <a:t>Tem a forma de um sino...
</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64630" y="3755236"/>
            <a:ext cx="1587263" cy="1015663"/>
          </a:xfrm>
          <a:prstGeom prst="rect">
            <a:avLst/>
          </a:prstGeom>
          <a:noFill/>
        </p:spPr>
        <p:txBody>
          <a:bodyPr wrap="square">
            <a:spAutoFit/>
          </a:bodyPr>
          <a:lstStyle/>
          <a:p>
            <a:pPr algn="ctr"/>
            <a:r>
              <a:rPr lang="pt-BR" sz="1000" dirty="0">
                <a:latin typeface="Pangolin" panose="00000500000000000000" pitchFamily="2" charset="0"/>
              </a:rPr>
              <a:t>Exato! Se houvesse </a:t>
            </a:r>
            <a:br>
              <a:rPr lang="pt-BR" sz="1000" dirty="0">
                <a:latin typeface="Pangolin" panose="00000500000000000000" pitchFamily="2" charset="0"/>
              </a:rPr>
            </a:br>
            <a:r>
              <a:rPr lang="pt-BR" sz="1000" dirty="0">
                <a:latin typeface="Pangolin" panose="00000500000000000000" pitchFamily="2" charset="0"/>
              </a:rPr>
              <a:t>outras maçãs na cesta, nosso melhor palpite para seu peso seria um valor em torno daquele ponto.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algn="ctr"/>
            <a:r>
              <a:rPr lang="pt-BR" sz="1000" dirty="0">
                <a:latin typeface="Pangolin" panose="00000500000000000000" pitchFamily="2" charset="0"/>
              </a:rPr>
              <a:t>Este ponto da nossa distribuição representa bem nossos </a:t>
            </a:r>
            <a:br>
              <a:rPr lang="pt-BR" sz="1000" dirty="0">
                <a:latin typeface="Pangolin" panose="00000500000000000000" pitchFamily="2" charset="0"/>
              </a:rPr>
            </a:br>
            <a:r>
              <a:rPr lang="pt-BR" sz="1000" dirty="0">
                <a:latin typeface="Pangolin" panose="00000500000000000000" pitchFamily="2" charset="0"/>
              </a:rPr>
              <a:t>dados </a:t>
            </a:r>
            <a:r>
              <a:rPr lang="de-DE" sz="1000" dirty="0">
                <a:solidFill>
                  <a:schemeClr val="tx1"/>
                </a:solidFill>
                <a:latin typeface="Pangolin" panose="00000500000000000000" pitchFamily="2" charset="0"/>
              </a:rPr>
              <a:t>– </a:t>
            </a:r>
            <a:r>
              <a:rPr lang="pt-BR" sz="1000" dirty="0">
                <a:solidFill>
                  <a:schemeClr val="tx1"/>
                </a:solidFill>
                <a:latin typeface="Pangolin" panose="00000500000000000000" pitchFamily="2" charset="0"/>
              </a:rPr>
              <a:t>nós </a:t>
            </a:r>
            <a:r>
              <a:rPr lang="pt-BR" sz="1000" dirty="0">
                <a:latin typeface="Pangolin" panose="00000500000000000000" pitchFamily="2" charset="0"/>
              </a:rPr>
              <a:t>o chamamos </a:t>
            </a:r>
            <a:r>
              <a:rPr lang="pt-BR" sz="1000" dirty="0">
                <a:highlight>
                  <a:srgbClr val="C0C0C0"/>
                </a:highlight>
                <a:latin typeface="Pangolin" panose="00000500000000000000" pitchFamily="2" charset="0"/>
              </a:rPr>
              <a:t>TENDÊNCIA CENTRAL</a:t>
            </a:r>
            <a:r>
              <a:rPr lang="pt-B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14191"/>
            <a:ext cx="1485089" cy="553998"/>
          </a:xfrm>
          <a:prstGeom prst="rect">
            <a:avLst/>
          </a:prstGeom>
          <a:noFill/>
        </p:spPr>
        <p:txBody>
          <a:bodyPr wrap="square">
            <a:spAutoFit/>
          </a:bodyPr>
          <a:lstStyle/>
          <a:p>
            <a:pPr algn="ctr"/>
            <a:r>
              <a:rPr lang="pt-BR" sz="1000" dirty="0">
                <a:latin typeface="Pangolin" panose="00000500000000000000" pitchFamily="2" charset="0"/>
              </a:rPr>
              <a:t>Ah, entendi. Mas... como eu calcularia esse valor?
</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73244"/>
            <a:ext cx="2044698" cy="707886"/>
          </a:xfrm>
          <a:prstGeom prst="rect">
            <a:avLst/>
          </a:prstGeom>
          <a:noFill/>
        </p:spPr>
        <p:txBody>
          <a:bodyPr wrap="square">
            <a:spAutoFit/>
          </a:bodyPr>
          <a:lstStyle/>
          <a:p>
            <a:pPr algn="ctr"/>
            <a:r>
              <a:rPr lang="pt-BR" sz="1000" dirty="0">
                <a:latin typeface="Pangolin" panose="00000500000000000000" pitchFamily="2" charset="0"/>
              </a:rPr>
              <a:t>Podemos resumir a tendência central de várias maneiras</a:t>
            </a:r>
            <a:r>
              <a:rPr lang="de-DE" sz="1000" dirty="0">
                <a:solidFill>
                  <a:schemeClr val="tx1"/>
                </a:solidFill>
                <a:latin typeface="Pangolin" panose="00000500000000000000" pitchFamily="2" charset="0"/>
              </a:rPr>
              <a:t>. </a:t>
            </a:r>
            <a:r>
              <a:rPr lang="pt-BR" sz="1000" dirty="0">
                <a:solidFill>
                  <a:schemeClr val="tx1"/>
                </a:solidFill>
                <a:latin typeface="Pangolin" panose="00000500000000000000" pitchFamily="2" charset="0"/>
              </a:rPr>
              <a:t>A </a:t>
            </a:r>
            <a:r>
              <a:rPr lang="pt-BR" sz="1000" dirty="0">
                <a:highlight>
                  <a:srgbClr val="C0C0C0"/>
                </a:highlight>
                <a:latin typeface="Pangolin" panose="00000500000000000000" pitchFamily="2" charset="0"/>
              </a:rPr>
              <a:t>MÉDIA</a:t>
            </a:r>
            <a:r>
              <a:rPr lang="pt-BR" sz="1000" dirty="0">
                <a:latin typeface="Pangolin" panose="00000500000000000000" pitchFamily="2" charset="0"/>
              </a:rPr>
              <a:t> é a maneira mais comum, e também é fácil de calcular</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pt-BR" sz="1000" dirty="0">
                <a:latin typeface="Pangolin" panose="00000500000000000000" pitchFamily="2" charset="0"/>
              </a:rPr>
              <a:t>Estas são as nossas seis maçãs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pt-BR" sz="1000" dirty="0">
                <a:latin typeface="Pangolin" panose="00000500000000000000" pitchFamily="2" charset="0"/>
              </a:rPr>
              <a:t>Para calcular a média, somamos todos os valores de peso...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pt-BR" sz="1000" dirty="0">
                <a:latin typeface="Pangolin" panose="00000500000000000000" pitchFamily="2" charset="0"/>
              </a:rPr>
              <a:t>... e depois dividir pelo número de maçãs que temos...</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400110"/>
          </a:xfrm>
          <a:prstGeom prst="rect">
            <a:avLst/>
          </a:prstGeom>
          <a:noFill/>
        </p:spPr>
        <p:txBody>
          <a:bodyPr wrap="square">
            <a:spAutoFit/>
          </a:bodyPr>
          <a:lstStyle/>
          <a:p>
            <a:pPr algn="ctr"/>
            <a:r>
              <a:rPr lang="pt-BR" sz="1000" dirty="0">
                <a:latin typeface="Pangolin" panose="00000500000000000000" pitchFamily="2" charset="0"/>
              </a:rPr>
              <a:t>Isso nos dá um valor médio de
</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64289"/>
            <a:ext cx="1290493" cy="861774"/>
          </a:xfrm>
          <a:prstGeom prst="rect">
            <a:avLst/>
          </a:prstGeom>
          <a:noFill/>
        </p:spPr>
        <p:txBody>
          <a:bodyPr wrap="square">
            <a:spAutoFit/>
          </a:bodyPr>
          <a:lstStyle/>
          <a:p>
            <a:pPr algn="ctr"/>
            <a:r>
              <a:rPr lang="pt-BR" sz="1000" dirty="0">
                <a:latin typeface="Pangolin" panose="00000500000000000000" pitchFamily="2" charset="0"/>
              </a:rPr>
              <a:t>Ah, isso é quase o topo do nosso gráfico em forma </a:t>
            </a:r>
            <a:br>
              <a:rPr lang="pt-BR" sz="1000" dirty="0">
                <a:latin typeface="Pangolin" panose="00000500000000000000" pitchFamily="2" charset="0"/>
              </a:rPr>
            </a:br>
            <a:r>
              <a:rPr lang="pt-BR" sz="1000" dirty="0">
                <a:latin typeface="Pangolin" panose="00000500000000000000" pitchFamily="2" charset="0"/>
              </a:rPr>
              <a:t>de sino!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06256" cy="276999"/>
          </a:xfrm>
          <a:prstGeom prst="rect">
            <a:avLst/>
          </a:prstGeom>
          <a:noFill/>
        </p:spPr>
        <p:txBody>
          <a:bodyPr wrap="none" rtlCol="0">
            <a:spAutoFit/>
          </a:bodyPr>
          <a:lstStyle/>
          <a:p>
            <a:r>
              <a:rPr lang="de-DE" sz="1200" b="1" dirty="0">
                <a:latin typeface="Momopresentation Updated 2" panose="02000503000000000000" pitchFamily="2" charset="0"/>
              </a:rPr>
              <a:t>MÉDIA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Exato</a:t>
            </a:r>
            <a:r>
              <a:rPr lang="de-DE" sz="1000" dirty="0">
                <a:solidFill>
                  <a:schemeClr val="tx1"/>
                </a:solidFill>
                <a:latin typeface="Pangolin" panose="00000500000000000000" pitchFamily="2" charset="0"/>
              </a:rPr>
              <a:t>. </a:t>
            </a:r>
            <a:r>
              <a:rPr lang="pt-BR" sz="1000" dirty="0">
                <a:latin typeface="Pangolin" panose="00000500000000000000" pitchFamily="2" charset="0"/>
              </a:rPr>
              <a:t>Mas nem sempre a média é a melhor maneira de descrever os dados.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274494"/>
            <a:ext cx="737880" cy="1015663"/>
          </a:xfrm>
          <a:prstGeom prst="rect">
            <a:avLst/>
          </a:prstGeom>
          <a:noFill/>
        </p:spPr>
        <p:txBody>
          <a:bodyPr wrap="square" anchor="ctr">
            <a:spAutoFit/>
          </a:bodyPr>
          <a:lstStyle/>
          <a:p>
            <a:pPr algn="ctr"/>
            <a:r>
              <a:rPr lang="pt-BR" sz="1000" dirty="0">
                <a:latin typeface="Pangolin" panose="00000500000000000000" pitchFamily="2" charset="0"/>
              </a:rPr>
              <a:t>Gente, olha essa maçã!</a:t>
            </a:r>
          </a:p>
          <a:p>
            <a:pPr algn="ctr"/>
            <a:r>
              <a:rPr lang="pt-BR" sz="1000" dirty="0">
                <a:latin typeface="Pangolin" panose="00000500000000000000" pitchFamily="2" charset="0"/>
              </a:rPr>
              <a:t>É tão pequena!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553998"/>
          </a:xfrm>
          <a:prstGeom prst="rect">
            <a:avLst/>
          </a:prstGeom>
          <a:noFill/>
        </p:spPr>
        <p:txBody>
          <a:bodyPr wrap="square">
            <a:spAutoFit/>
          </a:bodyPr>
          <a:lstStyle/>
          <a:p>
            <a:pPr algn="ctr"/>
            <a:r>
              <a:rPr lang="pt-BR" sz="1000" dirty="0">
                <a:latin typeface="Pangolin" panose="00000500000000000000" pitchFamily="2" charset="0"/>
              </a:rPr>
              <a:t>Pesa, tipo, apenas </a:t>
            </a:r>
            <a:br>
              <a:rPr lang="pt-BR" sz="1000" dirty="0">
                <a:latin typeface="Pangolin" panose="00000500000000000000" pitchFamily="2" charset="0"/>
              </a:rPr>
            </a:br>
            <a:r>
              <a:rPr lang="pt-BR" sz="1000" dirty="0">
                <a:latin typeface="Pangolin" panose="00000500000000000000" pitchFamily="2" charset="0"/>
              </a:rPr>
              <a:t>70 gramas!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2175"/>
            <a:ext cx="1151351" cy="553998"/>
          </a:xfrm>
          <a:prstGeom prst="rect">
            <a:avLst/>
          </a:prstGeom>
          <a:noFill/>
        </p:spPr>
        <p:txBody>
          <a:bodyPr wrap="square">
            <a:spAutoFit/>
          </a:bodyPr>
          <a:lstStyle/>
          <a:p>
            <a:pPr algn="ctr"/>
            <a:r>
              <a:rPr lang="pt-BR" sz="1000" dirty="0">
                <a:latin typeface="Pangolin" panose="00000500000000000000" pitchFamily="2" charset="0"/>
              </a:rPr>
              <a:t>Mais uma vez, exemplo perfeito!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707886"/>
          </a:xfrm>
          <a:prstGeom prst="rect">
            <a:avLst/>
          </a:prstGeom>
          <a:noFill/>
        </p:spPr>
        <p:txBody>
          <a:bodyPr wrap="square">
            <a:spAutoFit/>
          </a:bodyPr>
          <a:lstStyle/>
          <a:p>
            <a:pPr algn="ctr"/>
            <a:r>
              <a:rPr lang="pt-BR" sz="1000" dirty="0">
                <a:latin typeface="Pangolin" panose="00000500000000000000" pitchFamily="2" charset="0"/>
              </a:rPr>
              <a:t>Se adicionarmos a pequena maçã ao nosso conjunto de dados e calcularmos a média...
</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pt-BR" sz="1000" dirty="0">
                <a:latin typeface="Pangolin" panose="00000500000000000000" pitchFamily="2" charset="0"/>
              </a:rPr>
              <a:t>O gráfico agora se parece mais com um rato            , e a média está longe do topo, mais perto da cauda.</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24376"/>
            <a:ext cx="1354432" cy="646331"/>
          </a:xfrm>
          <a:prstGeom prst="rect">
            <a:avLst/>
          </a:prstGeom>
          <a:noFill/>
        </p:spPr>
        <p:txBody>
          <a:bodyPr wrap="square">
            <a:spAutoFit/>
          </a:bodyPr>
          <a:lstStyle/>
          <a:p>
            <a:pPr algn="ctr"/>
            <a:r>
              <a:rPr lang="pt-BR" sz="900" dirty="0">
                <a:latin typeface="Pangolin" panose="00000500000000000000" pitchFamily="2" charset="0"/>
              </a:rPr>
              <a:t>Verdade. </a:t>
            </a:r>
            <a:br>
              <a:rPr lang="pt-BR" sz="900" dirty="0">
                <a:latin typeface="Pangolin" panose="00000500000000000000" pitchFamily="2" charset="0"/>
              </a:rPr>
            </a:br>
            <a:r>
              <a:rPr lang="pt-BR" sz="900" dirty="0">
                <a:latin typeface="Pangolin" panose="00000500000000000000" pitchFamily="2" charset="0"/>
              </a:rPr>
              <a:t>Agora a média não é muito representativa...
</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861774"/>
          </a:xfrm>
          <a:prstGeom prst="rect">
            <a:avLst/>
          </a:prstGeom>
          <a:noFill/>
        </p:spPr>
        <p:txBody>
          <a:bodyPr wrap="square">
            <a:spAutoFit/>
          </a:bodyPr>
          <a:lstStyle/>
          <a:p>
            <a:pPr algn="ctr"/>
            <a:r>
              <a:rPr lang="pt-BR" sz="1000" dirty="0">
                <a:latin typeface="Pangolin" panose="00000500000000000000" pitchFamily="2" charset="0"/>
              </a:rPr>
              <a:t>Mas você ainda pode descrever a tendência central através da </a:t>
            </a:r>
            <a:r>
              <a:rPr lang="pt-BR" sz="1000" dirty="0">
                <a:highlight>
                  <a:srgbClr val="C0C0C0"/>
                </a:highlight>
                <a:latin typeface="Pangolin" panose="00000500000000000000" pitchFamily="2" charset="0"/>
              </a:rPr>
              <a:t>MEDIANA</a:t>
            </a:r>
            <a:r>
              <a:rPr lang="pt-BR"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707886"/>
          </a:xfrm>
          <a:prstGeom prst="rect">
            <a:avLst/>
          </a:prstGeom>
          <a:noFill/>
        </p:spPr>
        <p:txBody>
          <a:bodyPr wrap="square">
            <a:spAutoFit/>
          </a:bodyPr>
          <a:lstStyle/>
          <a:p>
            <a:pPr algn="ctr"/>
            <a:r>
              <a:rPr lang="pt-BR" sz="1000" dirty="0">
                <a:latin typeface="Pangolin" panose="00000500000000000000" pitchFamily="2" charset="0"/>
              </a:rPr>
              <a:t>Se ordenarmos todas as nossas maçãs por peso em ordem crescente, a mediana é o valor do meio.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399280" y="5371268"/>
            <a:ext cx="1559559" cy="861774"/>
          </a:xfrm>
          <a:prstGeom prst="rect">
            <a:avLst/>
          </a:prstGeom>
          <a:noFill/>
        </p:spPr>
        <p:txBody>
          <a:bodyPr wrap="square">
            <a:spAutoFit/>
          </a:bodyPr>
          <a:lstStyle/>
          <a:p>
            <a:pPr algn="ctr"/>
            <a:r>
              <a:rPr lang="pt-BR" sz="1000" dirty="0">
                <a:latin typeface="Pangolin" panose="00000500000000000000" pitchFamily="2" charset="0"/>
              </a:rPr>
              <a:t>A mediana é 190g, </a:t>
            </a:r>
            <a:br>
              <a:rPr lang="pt-BR" sz="1000" dirty="0">
                <a:latin typeface="Pangolin" panose="00000500000000000000" pitchFamily="2" charset="0"/>
              </a:rPr>
            </a:br>
            <a:r>
              <a:rPr lang="pt-BR" sz="1000" dirty="0">
                <a:latin typeface="Pangolin" panose="00000500000000000000" pitchFamily="2" charset="0"/>
              </a:rPr>
              <a:t>e melhor descreve </a:t>
            </a:r>
            <a:br>
              <a:rPr lang="pt-BR" sz="1000" dirty="0">
                <a:latin typeface="Pangolin" panose="00000500000000000000" pitchFamily="2" charset="0"/>
              </a:rPr>
            </a:br>
            <a:r>
              <a:rPr lang="pt-BR" sz="1000" dirty="0">
                <a:latin typeface="Pangolin" panose="00000500000000000000" pitchFamily="2" charset="0"/>
              </a:rPr>
              <a:t>essa distribuição assimétrica.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pt-BR" sz="1000" dirty="0">
                <a:latin typeface="Pangolin" panose="00000500000000000000" pitchFamily="2" charset="0"/>
              </a:rPr>
              <a:t>Vejo que você encontrou uma das minhas maçãs minúsculas. Fiquem à vontade para pegar mais. </a:t>
            </a:r>
            <a:br>
              <a:rPr lang="pt-BR" sz="1000" dirty="0">
                <a:latin typeface="Pangolin" panose="00000500000000000000" pitchFamily="2" charset="0"/>
              </a:rPr>
            </a:br>
            <a:r>
              <a:rPr lang="pt-BR" sz="1000" dirty="0">
                <a:latin typeface="Pangolin" panose="00000500000000000000" pitchFamily="2" charset="0"/>
              </a:rPr>
              <a:t>Fico feliz que tenham gostado!</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pt-BR" sz="1000" dirty="0">
                <a:latin typeface="Pangolin" panose="00000500000000000000" pitchFamily="2" charset="0"/>
              </a:rPr>
              <a:t>Na verdade, podemos </a:t>
            </a:r>
            <a:br>
              <a:rPr lang="pt-BR" sz="1000" dirty="0">
                <a:latin typeface="Pangolin" panose="00000500000000000000" pitchFamily="2" charset="0"/>
              </a:rPr>
            </a:br>
            <a:r>
              <a:rPr lang="pt-BR" sz="1000" dirty="0">
                <a:latin typeface="Pangolin" panose="00000500000000000000" pitchFamily="2" charset="0"/>
              </a:rPr>
              <a:t>pegar a cesta inteira </a:t>
            </a:r>
            <a:br>
              <a:rPr lang="pt-BR" sz="1000" dirty="0">
                <a:latin typeface="Pangolin" panose="00000500000000000000" pitchFamily="2" charset="0"/>
              </a:rPr>
            </a:br>
            <a:r>
              <a:rPr lang="pt-BR" sz="1000" dirty="0">
                <a:latin typeface="Pangolin" panose="00000500000000000000" pitchFamily="2" charset="0"/>
              </a:rPr>
              <a:t>por um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57523"/>
            <a:ext cx="2039738" cy="861774"/>
          </a:xfrm>
          <a:prstGeom prst="rect">
            <a:avLst/>
          </a:prstGeom>
          <a:noFill/>
        </p:spPr>
        <p:txBody>
          <a:bodyPr wrap="square">
            <a:spAutoFit/>
          </a:bodyPr>
          <a:lstStyle/>
          <a:p>
            <a:pPr algn="ctr"/>
            <a:r>
              <a:rPr lang="pt-BR" sz="1000" dirty="0">
                <a:latin typeface="Pangolin" panose="00000500000000000000" pitchFamily="2" charset="0"/>
              </a:rPr>
              <a:t>Se adicionarmos toda essa cesta de maçãs minúsculas ao nosso conjunto, a primeira maçã minúscula não é mais um outlier*
</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O</a:t>
            </a:r>
            <a:r>
              <a:rPr lang="en-US" sz="1000" dirty="0">
                <a:solidFill>
                  <a:schemeClr val="tx1"/>
                </a:solidFill>
                <a:latin typeface="Pangolin" panose="00000500000000000000" pitchFamily="2" charset="0"/>
              </a:rPr>
              <a:t>utliers </a:t>
            </a:r>
            <a:r>
              <a:rPr lang="pt-BR" sz="1000" dirty="0">
                <a:latin typeface="Pangolin" panose="00000500000000000000" pitchFamily="2" charset="0"/>
              </a:rPr>
              <a:t>são valores fora da curva que podem ser erros de medição ou representar eventos raros.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Melhores</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parâmetros</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Melhores</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parâmetros</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1820504" y="1653129"/>
            <a:ext cx="2950107" cy="261610"/>
          </a:xfrm>
          <a:prstGeom prst="rect">
            <a:avLst/>
          </a:prstGeom>
          <a:noFill/>
        </p:spPr>
        <p:txBody>
          <a:bodyPr wrap="square" rtlCol="0">
            <a:spAutoFit/>
          </a:bodyPr>
          <a:lstStyle/>
          <a:p>
            <a:pPr algn="ctr"/>
            <a:r>
              <a:rPr lang="de-DE" sz="1050" dirty="0">
                <a:solidFill>
                  <a:schemeClr val="tx1">
                    <a:lumMod val="75000"/>
                    <a:lumOff val="25000"/>
                  </a:schemeClr>
                </a:solidFill>
                <a:latin typeface="KG Always A Good Time" panose="02000505000000020003" pitchFamily="2" charset="0"/>
                <a:ea typeface="Always In My Heart" panose="02000603000000000000" pitchFamily="2" charset="0"/>
              </a:rPr>
              <a:t>Peso das </a:t>
            </a:r>
            <a:r>
              <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rPr>
              <a:t>maçãs grandes e pequenas</a:t>
            </a:r>
          </a:p>
        </p:txBody>
      </p:sp>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400110"/>
          </a:xfrm>
          <a:prstGeom prst="rect">
            <a:avLst/>
          </a:prstGeom>
          <a:noFill/>
        </p:spPr>
        <p:txBody>
          <a:bodyPr wrap="square">
            <a:spAutoFit/>
          </a:bodyPr>
          <a:lstStyle/>
          <a:p>
            <a:pPr algn="ctr"/>
            <a:r>
              <a:rPr lang="pt-BR" sz="1000" dirty="0">
                <a:latin typeface="Pangolin" panose="00000500000000000000" pitchFamily="2" charset="0"/>
              </a:rPr>
              <a:t>Neste caso, nosso gráfico de repente tem dois picos: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553998"/>
          </a:xfrm>
          <a:prstGeom prst="rect">
            <a:avLst/>
          </a:prstGeom>
          <a:noFill/>
        </p:spPr>
        <p:txBody>
          <a:bodyPr wrap="square">
            <a:spAutoFit/>
          </a:bodyPr>
          <a:lstStyle/>
          <a:p>
            <a:pPr algn="ctr"/>
            <a:r>
              <a:rPr lang="de-DE" sz="1000" dirty="0">
                <a:latin typeface="Pangolin" panose="00000500000000000000" pitchFamily="2" charset="0"/>
              </a:rPr>
              <a:t>Como </a:t>
            </a:r>
            <a:r>
              <a:rPr lang="de-DE" sz="1000" dirty="0" err="1">
                <a:latin typeface="Pangolin" panose="00000500000000000000" pitchFamily="2" charset="0"/>
              </a:rPr>
              <a:t>ratos</a:t>
            </a:r>
            <a:r>
              <a:rPr lang="de-DE" sz="1000" dirty="0">
                <a:latin typeface="Pangolin" panose="00000500000000000000" pitchFamily="2" charset="0"/>
              </a:rPr>
              <a:t> </a:t>
            </a:r>
            <a:r>
              <a:rPr lang="de-DE" sz="1000" dirty="0" err="1">
                <a:latin typeface="Pangolin" panose="00000500000000000000" pitchFamily="2" charset="0"/>
              </a:rPr>
              <a:t>apaixonados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dirty="0">
                <a:latin typeface="Pangolin" panose="00000500000000000000" pitchFamily="2" charset="0"/>
              </a:rPr>
              <a:t>Ah… </a:t>
            </a:r>
            <a:r>
              <a:rPr lang="de-DE" sz="1000" dirty="0" err="1">
                <a:latin typeface="Pangolin" panose="00000500000000000000" pitchFamily="2" charset="0"/>
              </a:rPr>
              <a:t>Tá</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pt-BR" sz="1000" dirty="0">
                <a:latin typeface="Pangolin" panose="00000500000000000000" pitchFamily="2" charset="0"/>
              </a:rPr>
              <a:t>De qualquer forma, </a:t>
            </a:r>
            <a:br>
              <a:rPr lang="pt-BR" sz="1000" dirty="0">
                <a:latin typeface="Pangolin" panose="00000500000000000000" pitchFamily="2" charset="0"/>
              </a:rPr>
            </a:br>
            <a:r>
              <a:rPr lang="pt-BR" sz="1000" dirty="0">
                <a:latin typeface="Pangolin" panose="00000500000000000000" pitchFamily="2" charset="0"/>
              </a:rPr>
              <a:t>podemos usar algo chamado </a:t>
            </a:r>
            <a:r>
              <a:rPr lang="pt-BR" sz="1000" dirty="0">
                <a:highlight>
                  <a:srgbClr val="C0C0C0"/>
                </a:highlight>
                <a:latin typeface="Pangolin" panose="00000500000000000000" pitchFamily="2" charset="0"/>
              </a:rPr>
              <a:t>MODA</a:t>
            </a:r>
            <a:r>
              <a:rPr lang="pt-BR" sz="1000" dirty="0">
                <a:latin typeface="Pangolin" panose="00000500000000000000" pitchFamily="2" charset="0"/>
              </a:rPr>
              <a:t> para descrever a tendência central da nossa distribuição se esta tiver vários picos.</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861774"/>
          </a:xfrm>
          <a:prstGeom prst="rect">
            <a:avLst/>
          </a:prstGeom>
          <a:noFill/>
        </p:spPr>
        <p:txBody>
          <a:bodyPr wrap="square">
            <a:spAutoFit/>
          </a:bodyPr>
          <a:lstStyle/>
          <a:p>
            <a:pPr algn="ctr"/>
            <a:r>
              <a:rPr lang="pt-BR" sz="1000" dirty="0">
                <a:latin typeface="Pangolin" panose="00000500000000000000" pitchFamily="2" charset="0"/>
              </a:rPr>
              <a:t>A moda define o(s) valor(es) que ocorre(m) com mais frequência em um </a:t>
            </a:r>
            <a:br>
              <a:rPr lang="pt-BR" sz="1000" dirty="0">
                <a:latin typeface="Pangolin" panose="00000500000000000000" pitchFamily="2" charset="0"/>
              </a:rPr>
            </a:br>
            <a:r>
              <a:rPr lang="pt-BR" sz="1000" dirty="0">
                <a:latin typeface="Pangolin" panose="00000500000000000000" pitchFamily="2" charset="0"/>
              </a:rPr>
              <a:t>conjunto de dados.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861774"/>
          </a:xfrm>
          <a:prstGeom prst="rect">
            <a:avLst/>
          </a:prstGeom>
          <a:noFill/>
        </p:spPr>
        <p:txBody>
          <a:bodyPr wrap="square">
            <a:spAutoFit/>
          </a:bodyPr>
          <a:lstStyle/>
          <a:p>
            <a:pPr algn="ctr"/>
            <a:r>
              <a:rPr lang="pt-BR" sz="1000" dirty="0">
                <a:latin typeface="Pangolin" panose="00000500000000000000" pitchFamily="2" charset="0"/>
              </a:rPr>
              <a:t>Neste caso, temos várias modas. Mas algumas vezes existirá apenas uma ou mesmo nenhuma moda.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algn="ctr"/>
            <a:r>
              <a:rPr lang="pt-BR" sz="1000" dirty="0">
                <a:latin typeface="Pangolin" panose="00000500000000000000" pitchFamily="2" charset="0"/>
              </a:rPr>
              <a:t>Você pode aplicar média, mediana e moda a diferentes amostras de maçãs.</a:t>
            </a:r>
            <a:br>
              <a:rPr lang="pt-BR" sz="1000" dirty="0">
                <a:latin typeface="Pangolin" panose="00000500000000000000" pitchFamily="2" charset="0"/>
              </a:rPr>
            </a:br>
            <a:r>
              <a:rPr lang="pt-BR" sz="1000" dirty="0">
                <a:latin typeface="Pangolin" panose="00000500000000000000" pitchFamily="2" charset="0"/>
              </a:rPr>
              <a:t>Mas, muitas vezes, algumas medidas representarão os dados melhor do que outras.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37825" y="6755193"/>
            <a:ext cx="2023940" cy="1015663"/>
          </a:xfrm>
          <a:prstGeom prst="rect">
            <a:avLst/>
          </a:prstGeom>
          <a:noFill/>
        </p:spPr>
        <p:txBody>
          <a:bodyPr wrap="square">
            <a:spAutoFit/>
          </a:bodyPr>
          <a:lstStyle/>
          <a:p>
            <a:pPr algn="ctr"/>
            <a:r>
              <a:rPr lang="pt-BR" sz="1000" dirty="0">
                <a:latin typeface="Pangolin" panose="00000500000000000000" pitchFamily="2" charset="0"/>
              </a:rPr>
              <a:t>Ok, obrigado... Aprendi muito! Agora só tenho que aplicar aos dados que tenho para apresentar. </a:t>
            </a:r>
            <a:br>
              <a:rPr lang="pt-BR" sz="1000" dirty="0">
                <a:latin typeface="Pangolin" panose="00000500000000000000" pitchFamily="2" charset="0"/>
              </a:rPr>
            </a:br>
            <a:r>
              <a:rPr lang="pt-BR" sz="1000" dirty="0">
                <a:latin typeface="Pangolin" panose="00000500000000000000" pitchFamily="2" charset="0"/>
              </a:rPr>
              <a:t>São de um aplicativo que rastreia medições de frequência cardíaca.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pt-BR" sz="1000" dirty="0">
                <a:latin typeface="Pangolin" panose="00000500000000000000" pitchFamily="2" charset="0"/>
              </a:rPr>
              <a:t>Isso é factível. </a:t>
            </a:r>
            <a:br>
              <a:rPr lang="pt-BR" sz="1000" dirty="0">
                <a:latin typeface="Pangolin" panose="00000500000000000000" pitchFamily="2" charset="0"/>
              </a:rPr>
            </a:br>
            <a:r>
              <a:rPr lang="pt-BR" sz="1000" dirty="0">
                <a:latin typeface="Pangolin" panose="00000500000000000000" pitchFamily="2" charset="0"/>
              </a:rPr>
              <a:t>Olhe para seus dados e siga os exemplos das maçãs! </a:t>
            </a:r>
            <a:br>
              <a:rPr lang="pt-BR" sz="1000" dirty="0">
                <a:latin typeface="Pangolin" panose="00000500000000000000" pitchFamily="2" charset="0"/>
              </a:rPr>
            </a:br>
            <a:r>
              <a:rPr lang="pt-BR" sz="1000" dirty="0">
                <a:latin typeface="Pangolin" panose="00000500000000000000" pitchFamily="2" charset="0"/>
              </a:rPr>
              <a:t>Você pode usar a próxima página para seus cálculos.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Antes de virar a página, tente calcular média, mediana e moda para cada variável, e verifique qual parâmetro é mais adequado para descrever a tendência central.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Você pode fazer anotações nesta página!</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Fique à vontade para conferir teus cálculos.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Você pode fazer mais anotações nesta página!</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dirty="0">
                <a:latin typeface="Pangolin" panose="00000500000000000000" pitchFamily="2" charset="0"/>
              </a:rPr>
              <a:t>FREQUÊNCIA CARDÍACA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dirty="0">
                <a:latin typeface="Pangolin" panose="00000500000000000000" pitchFamily="2" charset="0"/>
              </a:rPr>
              <a:t>TEMPO DE USO MAIS FREQUENTE</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dirty="0">
                <a:latin typeface="Pangolin" panose="00000500000000000000" pitchFamily="2" charset="0"/>
              </a:rPr>
              <a:t>CLASSIFICAÇÃO POR ESTRELAS</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MÉDIA:</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MÉDIA:</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pt-BR" sz="1000" dirty="0">
                <a:latin typeface="Pangolin" panose="00000500000000000000" pitchFamily="2" charset="0"/>
              </a:rPr>
              <a:t>Cada valor só existe uma vez – </a:t>
            </a:r>
            <a:r>
              <a:rPr lang="pt-BR" sz="1000" dirty="0">
                <a:highlight>
                  <a:srgbClr val="C0C0C0"/>
                </a:highlight>
                <a:latin typeface="Pangolin" panose="00000500000000000000" pitchFamily="2" charset="0"/>
              </a:rPr>
              <a:t>a moda não existe</a:t>
            </a:r>
            <a:r>
              <a:rPr lang="pt-B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pt-BR" sz="900" dirty="0">
                <a:latin typeface="Pangolin" panose="00000500000000000000" pitchFamily="2" charset="0"/>
              </a:rPr>
              <a:t>Se houver dois valores centrais, a média dos dois valores é a 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507995" y="4664804"/>
            <a:ext cx="2054354" cy="646331"/>
          </a:xfrm>
          <a:prstGeom prst="rect">
            <a:avLst/>
          </a:prstGeom>
          <a:noFill/>
        </p:spPr>
        <p:txBody>
          <a:bodyPr wrap="square">
            <a:spAutoFit/>
          </a:bodyPr>
          <a:lstStyle/>
          <a:p>
            <a:r>
              <a:rPr lang="pt-BR" sz="900">
                <a:solidFill>
                  <a:schemeClr val="tx1">
                    <a:lumMod val="50000"/>
                    <a:lumOff val="50000"/>
                  </a:schemeClr>
                </a:solidFill>
                <a:latin typeface="Pangolin" panose="00000500000000000000" pitchFamily="2" charset="0"/>
              </a:rPr>
              <a:t>O tempo de uso não é um valor quantitativo - portanto, calcular média e mediana não faz nenhum sentido!
</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modas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400110"/>
          </a:xfrm>
          <a:prstGeom prst="rect">
            <a:avLst/>
          </a:prstGeom>
          <a:noFill/>
        </p:spPr>
        <p:txBody>
          <a:bodyPr wrap="square">
            <a:spAutoFit/>
          </a:bodyPr>
          <a:lstStyle/>
          <a:p>
            <a:r>
              <a:rPr lang="de-DE" sz="1000" b="1">
                <a:latin typeface="Pangolin" panose="00000500000000000000" pitchFamily="2" charset="0"/>
              </a:rPr>
              <a:t>Calculando a MÉDIA:
</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400110"/>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
</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400110"/>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
</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pt-BR" sz="1000" dirty="0">
                <a:latin typeface="Pangolin" panose="00000500000000000000" pitchFamily="2" charset="0"/>
              </a:rPr>
              <a:t>Se a distribuição dos valores for simétrica, sem distorções, </a:t>
            </a:r>
            <a:br>
              <a:rPr lang="pt-BR" sz="1000" dirty="0">
                <a:latin typeface="Pangolin" panose="00000500000000000000" pitchFamily="2" charset="0"/>
              </a:rPr>
            </a:br>
            <a:r>
              <a:rPr lang="pt-BR" sz="1000" dirty="0">
                <a:latin typeface="Pangolin" panose="00000500000000000000" pitchFamily="2" charset="0"/>
              </a:rPr>
              <a:t>a média é geralmente </a:t>
            </a:r>
            <a:br>
              <a:rPr lang="pt-BR" sz="1000" dirty="0">
                <a:latin typeface="Pangolin" panose="00000500000000000000" pitchFamily="2" charset="0"/>
              </a:rPr>
            </a:br>
            <a:r>
              <a:rPr lang="pt-BR" sz="1000" dirty="0">
                <a:latin typeface="Pangolin" panose="00000500000000000000" pitchFamily="2" charset="0"/>
              </a:rPr>
              <a:t>igual à mediana.</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861774"/>
          </a:xfrm>
          <a:prstGeom prst="rect">
            <a:avLst/>
          </a:prstGeom>
          <a:noFill/>
        </p:spPr>
        <p:txBody>
          <a:bodyPr wrap="square">
            <a:spAutoFit/>
          </a:bodyPr>
          <a:lstStyle/>
          <a:p>
            <a:pPr algn="ctr"/>
            <a:r>
              <a:rPr lang="pt-BR" sz="1000" dirty="0">
                <a:latin typeface="Pangolin" panose="00000500000000000000" pitchFamily="2" charset="0"/>
              </a:rPr>
              <a:t>Moda não é adequada apenas para distribuições multimodais, </a:t>
            </a:r>
            <a:br>
              <a:rPr lang="pt-BR" sz="1000" dirty="0">
                <a:latin typeface="Pangolin" panose="00000500000000000000" pitchFamily="2" charset="0"/>
              </a:rPr>
            </a:br>
            <a:r>
              <a:rPr lang="pt-BR" sz="1000" dirty="0">
                <a:latin typeface="Pangolin" panose="00000500000000000000" pitchFamily="2" charset="0"/>
              </a:rPr>
              <a:t>mas também ao trabalhar com dados ordinais e categóricos.
</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pt-BR" sz="1000" dirty="0">
                <a:latin typeface="Pangolin" panose="00000500000000000000" pitchFamily="2" charset="0"/>
              </a:rPr>
              <a:t>Para conjuntos de dados com distribuição assimétrica, a mediana é uma maneira melhor de descrever a tendência central.</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7E3A7CA4-73C9-4004-8A2D-731C2D589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1804</Words>
  <Application>Microsoft Office PowerPoint</Application>
  <PresentationFormat>A4 Paper (210x297 mm)</PresentationFormat>
  <Paragraphs>293</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vt:lpstr>
      <vt:lpstr>Momopresentation Updated 2</vt:lpstr>
      <vt:lpstr>Source Sans Pro</vt:lpstr>
      <vt:lpstr>KG Always A Good Time</vt:lpstr>
      <vt:lpstr>Arial</vt:lpstr>
      <vt:lpstr>Segoe UI</vt:lpstr>
      <vt:lpstr>Calibri</vt:lpstr>
      <vt:lpstr>Pangolin</vt:lpstr>
      <vt:lpstr>Office</vt:lpstr>
      <vt:lpstr>Medidas de Tendência Central</vt:lpstr>
      <vt:lpstr>https://fhstp.github.io/comixplain</vt:lpstr>
      <vt:lpstr>1</vt:lpstr>
      <vt:lpstr>2</vt:lpstr>
      <vt:lpstr>3</vt:lpstr>
      <vt:lpstr>4</vt:lpstr>
      <vt:lpstr>5</vt:lpstr>
      <vt:lpstr>6</vt:lpstr>
      <vt:lpstr>7</vt:lpstr>
      <vt:lpstr>8</vt:lpstr>
      <vt:lpstr>Medidas de Tendência Central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2024-07-15T15:05:45Z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